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52"/>
  </p:notesMasterIdLst>
  <p:sldIdLst>
    <p:sldId id="256" r:id="rId2"/>
    <p:sldId id="321" r:id="rId3"/>
    <p:sldId id="322" r:id="rId4"/>
    <p:sldId id="332" r:id="rId5"/>
    <p:sldId id="333" r:id="rId6"/>
    <p:sldId id="334" r:id="rId7"/>
    <p:sldId id="293" r:id="rId8"/>
    <p:sldId id="298" r:id="rId9"/>
    <p:sldId id="299" r:id="rId10"/>
    <p:sldId id="300" r:id="rId11"/>
    <p:sldId id="312" r:id="rId12"/>
    <p:sldId id="266" r:id="rId13"/>
    <p:sldId id="318" r:id="rId14"/>
    <p:sldId id="283" r:id="rId15"/>
    <p:sldId id="282" r:id="rId16"/>
    <p:sldId id="267" r:id="rId17"/>
    <p:sldId id="269" r:id="rId18"/>
    <p:sldId id="328" r:id="rId19"/>
    <p:sldId id="330" r:id="rId20"/>
    <p:sldId id="329" r:id="rId21"/>
    <p:sldId id="292" r:id="rId22"/>
    <p:sldId id="271" r:id="rId23"/>
    <p:sldId id="335" r:id="rId24"/>
    <p:sldId id="273" r:id="rId25"/>
    <p:sldId id="331" r:id="rId26"/>
    <p:sldId id="316" r:id="rId27"/>
    <p:sldId id="317" r:id="rId28"/>
    <p:sldId id="323" r:id="rId29"/>
    <p:sldId id="291" r:id="rId30"/>
    <p:sldId id="294" r:id="rId31"/>
    <p:sldId id="295" r:id="rId32"/>
    <p:sldId id="296" r:id="rId33"/>
    <p:sldId id="297" r:id="rId34"/>
    <p:sldId id="286" r:id="rId35"/>
    <p:sldId id="303" r:id="rId36"/>
    <p:sldId id="287" r:id="rId37"/>
    <p:sldId id="290" r:id="rId38"/>
    <p:sldId id="319" r:id="rId39"/>
    <p:sldId id="324" r:id="rId40"/>
    <p:sldId id="325" r:id="rId41"/>
    <p:sldId id="326" r:id="rId42"/>
    <p:sldId id="313" r:id="rId43"/>
    <p:sldId id="314" r:id="rId44"/>
    <p:sldId id="315" r:id="rId45"/>
    <p:sldId id="301" r:id="rId46"/>
    <p:sldId id="302" r:id="rId47"/>
    <p:sldId id="288" r:id="rId48"/>
    <p:sldId id="308" r:id="rId49"/>
    <p:sldId id="309" r:id="rId50"/>
    <p:sldId id="307" r:id="rId51"/>
  </p:sldIdLst>
  <p:sldSz cx="9144000" cy="5143500" type="screen16x9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8" d="100"/>
          <a:sy n="148" d="100"/>
        </p:scale>
        <p:origin x="-57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14182D-7E1A-4796-8BAE-53DA72702D38}" type="datetimeFigureOut">
              <a:rPr lang="en-AU" smtClean="0"/>
              <a:t>8/11/2020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C2910B-30C2-46F5-9225-03A44056113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89677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Firstly let me say that I do not have all knowledge about orchids,/ but I do have many years experience of growing orchids,/ particularly since the early 1990’s. My interest in orchids began when I was five,/ when a relative gave me my first Cymbidium. I really became quite interested in the mid nineties when I joined my first orchid society. I quickly found out,/ that you could place 5 growers in a room/ and end up with fifteen different solutions for the one problem.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2910B-30C2-46F5-9225-03A440561131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09089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Always remember that just because a plant has been awarded a FCC does not mean that you have a champion orchid in your green house.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2910B-30C2-46F5-9225-03A440561131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49982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2910B-30C2-46F5-9225-03A440561131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491396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2910B-30C2-46F5-9225-03A440561131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52342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WILL NOTE A COMPLETE ABSENCE OF SLOW RELEASE FERTILISER IN THIS GROUP.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2910B-30C2-46F5-9225-03A440561131}" type="slidenum">
              <a:rPr lang="en-AU" smtClean="0"/>
              <a:t>34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246226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QUESTION THAT YOU OFTEN ASK YOURSELF IS ‘HOW OFTEN SHOULD I WATER. AGAIN THERE ARE MANY theories going back to the slide on the root system this is what I do.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2910B-30C2-46F5-9225-03A440561131}" type="slidenum">
              <a:rPr lang="en-AU" smtClean="0"/>
              <a:t>39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06722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 what time should I water. 22 March to 21 September during the morning, 22 September to 21 March of an evening. Stomata of leaf will absorbed fertilizer during </a:t>
            </a:r>
            <a:r>
              <a:rPr lang="en-US"/>
              <a:t>the night.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2910B-30C2-46F5-9225-03A440561131}" type="slidenum">
              <a:rPr lang="en-AU" smtClean="0"/>
              <a:t>40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88447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I WILL ALSO POINT OUT THAT BOTH FUNGUCIDES AND INSECTIDES SHOULD BE WITHIN THIS RANGE OF PH ALSO TO ALLOW THE EXTENTION OF THE EFFECTIVENESS OF THESE SPRAYS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2910B-30C2-46F5-9225-03A440561131}" type="slidenum">
              <a:rPr lang="en-AU" smtClean="0"/>
              <a:t>44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867702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North Queensland Hydroponics Casey Street Aitkenvale.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2910B-30C2-46F5-9225-03A440561131}" type="slidenum">
              <a:rPr lang="en-AU" smtClean="0"/>
              <a:t>47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66862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D4AA3-A6B9-4000-811F-D7D1A1BB795E}" type="datetimeFigureOut">
              <a:rPr lang="en-AU" smtClean="0"/>
              <a:t>8/11/2020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DB3D4-66B6-44FD-850A-0AB8CA88DB2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75366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D4AA3-A6B9-4000-811F-D7D1A1BB795E}" type="datetimeFigureOut">
              <a:rPr lang="en-AU" smtClean="0"/>
              <a:t>8/11/2020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DB3D4-66B6-44FD-850A-0AB8CA88DB2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84349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D4AA3-A6B9-4000-811F-D7D1A1BB795E}" type="datetimeFigureOut">
              <a:rPr lang="en-AU" smtClean="0"/>
              <a:t>8/11/2020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DB3D4-66B6-44FD-850A-0AB8CA88DB2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62280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D4AA3-A6B9-4000-811F-D7D1A1BB795E}" type="datetimeFigureOut">
              <a:rPr lang="en-AU" smtClean="0"/>
              <a:t>8/11/2020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DB3D4-66B6-44FD-850A-0AB8CA88DB2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89797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D4AA3-A6B9-4000-811F-D7D1A1BB795E}" type="datetimeFigureOut">
              <a:rPr lang="en-AU" smtClean="0"/>
              <a:t>8/11/2020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DB3D4-66B6-44FD-850A-0AB8CA88DB2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80227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D4AA3-A6B9-4000-811F-D7D1A1BB795E}" type="datetimeFigureOut">
              <a:rPr lang="en-AU" smtClean="0"/>
              <a:t>8/11/2020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DB3D4-66B6-44FD-850A-0AB8CA88DB2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20685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D4AA3-A6B9-4000-811F-D7D1A1BB795E}" type="datetimeFigureOut">
              <a:rPr lang="en-AU" smtClean="0"/>
              <a:t>8/11/2020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DB3D4-66B6-44FD-850A-0AB8CA88DB2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99240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D4AA3-A6B9-4000-811F-D7D1A1BB795E}" type="datetimeFigureOut">
              <a:rPr lang="en-AU" smtClean="0"/>
              <a:t>8/11/2020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DB3D4-66B6-44FD-850A-0AB8CA88DB2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11574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D4AA3-A6B9-4000-811F-D7D1A1BB795E}" type="datetimeFigureOut">
              <a:rPr lang="en-AU" smtClean="0"/>
              <a:t>8/11/2020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DB3D4-66B6-44FD-850A-0AB8CA88DB2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5242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D4AA3-A6B9-4000-811F-D7D1A1BB795E}" type="datetimeFigureOut">
              <a:rPr lang="en-AU" smtClean="0"/>
              <a:t>8/11/2020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DB3D4-66B6-44FD-850A-0AB8CA88DB2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66118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D4AA3-A6B9-4000-811F-D7D1A1BB795E}" type="datetimeFigureOut">
              <a:rPr lang="en-AU" smtClean="0"/>
              <a:t>8/11/2020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DB3D4-66B6-44FD-850A-0AB8CA88DB2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01601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D4AA3-A6B9-4000-811F-D7D1A1BB795E}" type="datetimeFigureOut">
              <a:rPr lang="en-AU" smtClean="0"/>
              <a:t>8/11/2020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3DB3D4-66B6-44FD-850A-0AB8CA88DB2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69515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AU" sz="9600" b="1" dirty="0">
                <a:solidFill>
                  <a:srgbClr val="FFC000"/>
                </a:solidFill>
              </a:rPr>
              <a:t>Fertilisers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3608" y="2914650"/>
            <a:ext cx="6400800" cy="1314450"/>
          </a:xfrm>
        </p:spPr>
        <p:txBody>
          <a:bodyPr>
            <a:noAutofit/>
          </a:bodyPr>
          <a:lstStyle/>
          <a:p>
            <a:r>
              <a:rPr lang="en-AU" sz="13800" b="1" dirty="0">
                <a:solidFill>
                  <a:srgbClr val="FFC000"/>
                </a:solidFill>
              </a:rPr>
              <a:t>And</a:t>
            </a:r>
            <a:r>
              <a:rPr lang="en-AU" sz="13800" b="1" dirty="0">
                <a:solidFill>
                  <a:schemeClr val="tx1"/>
                </a:solidFill>
              </a:rPr>
              <a:t> </a:t>
            </a:r>
            <a:r>
              <a:rPr lang="en-AU" sz="13800" b="1" dirty="0">
                <a:solidFill>
                  <a:srgbClr val="FFC000"/>
                </a:solidFill>
              </a:rPr>
              <a:t>PH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-20538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8000" b="1" dirty="0">
                <a:solidFill>
                  <a:srgbClr val="FFC000"/>
                </a:solidFill>
              </a:rPr>
              <a:t>ORCHIDS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2" y="-20538"/>
            <a:ext cx="1449394" cy="13229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624" y="-20538"/>
            <a:ext cx="2004888" cy="19977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3291830"/>
            <a:ext cx="1531245" cy="185167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8314" y="3428924"/>
            <a:ext cx="1950190" cy="166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5753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836" y="51470"/>
            <a:ext cx="7765676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496" y="4155926"/>
            <a:ext cx="3024336" cy="83099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sz="4800" b="1" dirty="0">
                <a:solidFill>
                  <a:srgbClr val="FFC000"/>
                </a:solidFill>
              </a:rPr>
              <a:t>Bi- Foliate </a:t>
            </a:r>
          </a:p>
        </p:txBody>
      </p:sp>
    </p:spTree>
    <p:extLst>
      <p:ext uri="{BB962C8B-B14F-4D97-AF65-F5344CB8AC3E}">
        <p14:creationId xmlns:p14="http://schemas.microsoft.com/office/powerpoint/2010/main" val="2160747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339502"/>
            <a:ext cx="4968552" cy="646331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3600" b="1" dirty="0">
                <a:solidFill>
                  <a:srgbClr val="FFC000"/>
                </a:solidFill>
              </a:rPr>
              <a:t>POTTING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275606"/>
            <a:ext cx="9144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800" b="1" dirty="0">
                <a:solidFill>
                  <a:srgbClr val="FFC000"/>
                </a:solidFill>
              </a:rPr>
              <a:t>Can Be</a:t>
            </a:r>
          </a:p>
          <a:p>
            <a:pPr algn="ctr"/>
            <a:r>
              <a:rPr lang="en-AU" sz="4800" b="1" dirty="0">
                <a:solidFill>
                  <a:srgbClr val="FFC000"/>
                </a:solidFill>
              </a:rPr>
              <a:t>Organic or mineral</a:t>
            </a:r>
          </a:p>
          <a:p>
            <a:pPr algn="ctr"/>
            <a:r>
              <a:rPr lang="en-AU" sz="4800" b="1" dirty="0">
                <a:solidFill>
                  <a:srgbClr val="FFC000"/>
                </a:solidFill>
              </a:rPr>
              <a:t>Inert</a:t>
            </a:r>
          </a:p>
          <a:p>
            <a:pPr algn="ctr"/>
            <a:r>
              <a:rPr lang="en-AU" sz="4800" b="1" dirty="0">
                <a:solidFill>
                  <a:srgbClr val="FFC000"/>
                </a:solidFill>
              </a:rPr>
              <a:t>Acidic</a:t>
            </a:r>
          </a:p>
          <a:p>
            <a:pPr algn="ctr"/>
            <a:r>
              <a:rPr lang="en-AU" sz="4800" b="1" dirty="0">
                <a:solidFill>
                  <a:srgbClr val="FFC000"/>
                </a:solidFill>
              </a:rPr>
              <a:t>Alkaline </a:t>
            </a:r>
          </a:p>
          <a:p>
            <a:pPr algn="ctr"/>
            <a:endParaRPr lang="en-AU" sz="4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070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410" y="127930"/>
            <a:ext cx="7135086" cy="47480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411510"/>
            <a:ext cx="1901409" cy="1200329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FFC000"/>
                </a:solidFill>
              </a:rPr>
              <a:t>COMPOSTED</a:t>
            </a:r>
          </a:p>
          <a:p>
            <a:r>
              <a:rPr lang="en-AU" sz="2400" b="1" dirty="0">
                <a:solidFill>
                  <a:srgbClr val="FFC000"/>
                </a:solidFill>
              </a:rPr>
              <a:t>PINE BARK</a:t>
            </a:r>
          </a:p>
          <a:p>
            <a:r>
              <a:rPr lang="en-AU" sz="2400" b="1" dirty="0">
                <a:solidFill>
                  <a:srgbClr val="FFC000"/>
                </a:solidFill>
              </a:rPr>
              <a:t>(soft)</a:t>
            </a:r>
          </a:p>
        </p:txBody>
      </p:sp>
    </p:spTree>
    <p:extLst>
      <p:ext uri="{BB962C8B-B14F-4D97-AF65-F5344CB8AC3E}">
        <p14:creationId xmlns:p14="http://schemas.microsoft.com/office/powerpoint/2010/main" val="9160695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able, sitting, food, bag&#10;&#10;Description automatically generated">
            <a:extLst>
              <a:ext uri="{FF2B5EF4-FFF2-40B4-BE49-F238E27FC236}">
                <a16:creationId xmlns:a16="http://schemas.microsoft.com/office/drawing/2014/main" xmlns="" id="{2093026C-A1E1-4D01-8B94-5CC9E128C7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604" y="0"/>
            <a:ext cx="4042791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1DA204D-3B9F-4620-9FF7-4AE4FE962E88}"/>
              </a:ext>
            </a:extLst>
          </p:cNvPr>
          <p:cNvSpPr txBox="1"/>
          <p:nvPr/>
        </p:nvSpPr>
        <p:spPr>
          <a:xfrm>
            <a:off x="-36512" y="1059582"/>
            <a:ext cx="2736304" cy="156966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</a:rPr>
              <a:t>HEAT TREATED PINE BARK</a:t>
            </a:r>
          </a:p>
          <a:p>
            <a:r>
              <a:rPr lang="en-US" sz="3200" b="1" dirty="0">
                <a:solidFill>
                  <a:srgbClr val="FFFF00"/>
                </a:solidFill>
              </a:rPr>
              <a:t>(hard)</a:t>
            </a:r>
          </a:p>
        </p:txBody>
      </p:sp>
    </p:spTree>
    <p:extLst>
      <p:ext uri="{BB962C8B-B14F-4D97-AF65-F5344CB8AC3E}">
        <p14:creationId xmlns:p14="http://schemas.microsoft.com/office/powerpoint/2010/main" val="3139496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910" y="315130"/>
            <a:ext cx="6112514" cy="45608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627534"/>
            <a:ext cx="1979712" cy="646331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FFC000"/>
                </a:solidFill>
              </a:rPr>
              <a:t>SCORIA </a:t>
            </a:r>
          </a:p>
        </p:txBody>
      </p:sp>
    </p:spTree>
    <p:extLst>
      <p:ext uri="{BB962C8B-B14F-4D97-AF65-F5344CB8AC3E}">
        <p14:creationId xmlns:p14="http://schemas.microsoft.com/office/powerpoint/2010/main" val="4770963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710" y="444428"/>
            <a:ext cx="6385730" cy="42875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36512" y="627534"/>
            <a:ext cx="1872208" cy="52322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sz="2800" b="1" dirty="0">
                <a:solidFill>
                  <a:srgbClr val="FFC000"/>
                </a:solidFill>
              </a:rPr>
              <a:t>CHARCOAL</a:t>
            </a:r>
          </a:p>
        </p:txBody>
      </p:sp>
    </p:spTree>
    <p:extLst>
      <p:ext uri="{BB962C8B-B14F-4D97-AF65-F5344CB8AC3E}">
        <p14:creationId xmlns:p14="http://schemas.microsoft.com/office/powerpoint/2010/main" val="29717208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58132"/>
            <a:ext cx="6408712" cy="457582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" y="699543"/>
            <a:ext cx="2555775" cy="138499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sz="2800" b="1" dirty="0">
                <a:solidFill>
                  <a:srgbClr val="FFC000"/>
                </a:solidFill>
              </a:rPr>
              <a:t>EXPANDED CLAY</a:t>
            </a:r>
          </a:p>
          <a:p>
            <a:r>
              <a:rPr lang="en-AU" sz="2800" b="1" dirty="0">
                <a:solidFill>
                  <a:srgbClr val="FFC000"/>
                </a:solidFill>
              </a:rPr>
              <a:t> BALLS</a:t>
            </a:r>
          </a:p>
        </p:txBody>
      </p:sp>
    </p:spTree>
    <p:extLst>
      <p:ext uri="{BB962C8B-B14F-4D97-AF65-F5344CB8AC3E}">
        <p14:creationId xmlns:p14="http://schemas.microsoft.com/office/powerpoint/2010/main" val="5642220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667650"/>
            <a:ext cx="1677144" cy="39203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31840" y="339502"/>
            <a:ext cx="3024336" cy="460851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A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551926"/>
            <a:ext cx="1695846" cy="39640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496" y="843558"/>
            <a:ext cx="1800200" cy="646331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FFC000"/>
                </a:solidFill>
              </a:rPr>
              <a:t>PERLITE</a:t>
            </a:r>
          </a:p>
        </p:txBody>
      </p:sp>
    </p:spTree>
    <p:extLst>
      <p:ext uri="{BB962C8B-B14F-4D97-AF65-F5344CB8AC3E}">
        <p14:creationId xmlns:p14="http://schemas.microsoft.com/office/powerpoint/2010/main" val="34242111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rock&#10;&#10;Description automatically generated">
            <a:extLst>
              <a:ext uri="{FF2B5EF4-FFF2-40B4-BE49-F238E27FC236}">
                <a16:creationId xmlns:a16="http://schemas.microsoft.com/office/drawing/2014/main" xmlns="" id="{4203A2A7-6033-4155-8F1F-FB45166D08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5371" y="0"/>
            <a:ext cx="6849117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7A477FB-F023-4CF0-A504-AF35DCD23D9A}"/>
              </a:ext>
            </a:extLst>
          </p:cNvPr>
          <p:cNvSpPr txBox="1"/>
          <p:nvPr/>
        </p:nvSpPr>
        <p:spPr>
          <a:xfrm>
            <a:off x="0" y="1131590"/>
            <a:ext cx="1979712" cy="1077218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C000"/>
                </a:solidFill>
              </a:rPr>
              <a:t>RIVER GRAVEL</a:t>
            </a:r>
          </a:p>
        </p:txBody>
      </p:sp>
    </p:spTree>
    <p:extLst>
      <p:ext uri="{BB962C8B-B14F-4D97-AF65-F5344CB8AC3E}">
        <p14:creationId xmlns:p14="http://schemas.microsoft.com/office/powerpoint/2010/main" val="38329640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rock wall&#10;&#10;Description automatically generated">
            <a:extLst>
              <a:ext uri="{FF2B5EF4-FFF2-40B4-BE49-F238E27FC236}">
                <a16:creationId xmlns:a16="http://schemas.microsoft.com/office/drawing/2014/main" xmlns="" id="{33E6FFA2-9BEF-4A35-944E-24D82DC13E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950" y="627534"/>
            <a:ext cx="5472608" cy="41044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9A3DC97-C0CF-45A5-B0BE-D88116045D60}"/>
              </a:ext>
            </a:extLst>
          </p:cNvPr>
          <p:cNvSpPr txBox="1"/>
          <p:nvPr/>
        </p:nvSpPr>
        <p:spPr>
          <a:xfrm>
            <a:off x="261442" y="1779662"/>
            <a:ext cx="19342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C000"/>
                </a:solidFill>
              </a:rPr>
              <a:t>QUARRIED ROCK</a:t>
            </a:r>
          </a:p>
        </p:txBody>
      </p:sp>
    </p:spTree>
    <p:extLst>
      <p:ext uri="{BB962C8B-B14F-4D97-AF65-F5344CB8AC3E}">
        <p14:creationId xmlns:p14="http://schemas.microsoft.com/office/powerpoint/2010/main" val="2052252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rick building&#10;&#10;Description automatically generated">
            <a:extLst>
              <a:ext uri="{FF2B5EF4-FFF2-40B4-BE49-F238E27FC236}">
                <a16:creationId xmlns:a16="http://schemas.microsoft.com/office/drawing/2014/main" xmlns="" id="{B8E55A71-0278-4377-8313-855D258360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87" b="17264"/>
          <a:stretch/>
        </p:blipFill>
        <p:spPr>
          <a:xfrm>
            <a:off x="482600" y="482600"/>
            <a:ext cx="8178799" cy="41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5037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rock&#10;&#10;Description automatically generated">
            <a:extLst>
              <a:ext uri="{FF2B5EF4-FFF2-40B4-BE49-F238E27FC236}">
                <a16:creationId xmlns:a16="http://schemas.microsoft.com/office/drawing/2014/main" xmlns="" id="{B765BA06-3FF8-44CF-82E4-10227D190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140" y="0"/>
            <a:ext cx="5091719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170F535-B12E-4BCE-B246-B1246C77E070}"/>
              </a:ext>
            </a:extLst>
          </p:cNvPr>
          <p:cNvSpPr txBox="1"/>
          <p:nvPr/>
        </p:nvSpPr>
        <p:spPr>
          <a:xfrm>
            <a:off x="35496" y="1347614"/>
            <a:ext cx="2399503" cy="1200329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</a:rPr>
              <a:t>LIMESTONE</a:t>
            </a:r>
          </a:p>
          <a:p>
            <a:r>
              <a:rPr lang="en-US" sz="3600" b="1" dirty="0">
                <a:solidFill>
                  <a:srgbClr val="FFC000"/>
                </a:solidFill>
              </a:rPr>
              <a:t> CHIPS</a:t>
            </a:r>
          </a:p>
        </p:txBody>
      </p:sp>
    </p:spTree>
    <p:extLst>
      <p:ext uri="{BB962C8B-B14F-4D97-AF65-F5344CB8AC3E}">
        <p14:creationId xmlns:p14="http://schemas.microsoft.com/office/powerpoint/2010/main" val="4634912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616" y="1009650"/>
            <a:ext cx="4876800" cy="3124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748040"/>
            <a:ext cx="2619417" cy="2246769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sz="2800" b="1" dirty="0">
                <a:solidFill>
                  <a:srgbClr val="FFC000"/>
                </a:solidFill>
              </a:rPr>
              <a:t>CORK,</a:t>
            </a:r>
          </a:p>
          <a:p>
            <a:r>
              <a:rPr lang="en-AU" sz="2800" b="1" dirty="0">
                <a:solidFill>
                  <a:srgbClr val="FFC000"/>
                </a:solidFill>
              </a:rPr>
              <a:t>CASUARINA,</a:t>
            </a:r>
          </a:p>
          <a:p>
            <a:r>
              <a:rPr lang="en-AU" sz="2800" b="1" dirty="0">
                <a:solidFill>
                  <a:srgbClr val="FFC000"/>
                </a:solidFill>
              </a:rPr>
              <a:t>TREE FERN, &amp;</a:t>
            </a:r>
          </a:p>
          <a:p>
            <a:r>
              <a:rPr lang="en-AU" sz="2800" b="1" dirty="0">
                <a:solidFill>
                  <a:srgbClr val="FFC000"/>
                </a:solidFill>
              </a:rPr>
              <a:t>HARDWOOD SLABS. </a:t>
            </a:r>
          </a:p>
        </p:txBody>
      </p:sp>
    </p:spTree>
    <p:extLst>
      <p:ext uri="{BB962C8B-B14F-4D97-AF65-F5344CB8AC3E}">
        <p14:creationId xmlns:p14="http://schemas.microsoft.com/office/powerpoint/2010/main" val="38895391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386" y="-20538"/>
            <a:ext cx="5164038" cy="51640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059582"/>
            <a:ext cx="2051720" cy="95410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sz="2800" b="1" dirty="0">
                <a:solidFill>
                  <a:srgbClr val="FFC000"/>
                </a:solidFill>
              </a:rPr>
              <a:t>SPHAGNUM MOSS</a:t>
            </a:r>
          </a:p>
        </p:txBody>
      </p:sp>
    </p:spTree>
    <p:extLst>
      <p:ext uri="{BB962C8B-B14F-4D97-AF65-F5344CB8AC3E}">
        <p14:creationId xmlns:p14="http://schemas.microsoft.com/office/powerpoint/2010/main" val="5598028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uilding, sitting, table, pink&#10;&#10;Description automatically generated">
            <a:extLst>
              <a:ext uri="{FF2B5EF4-FFF2-40B4-BE49-F238E27FC236}">
                <a16:creationId xmlns:a16="http://schemas.microsoft.com/office/drawing/2014/main" xmlns="" id="{1E1EB6E2-EAE6-4B70-AB29-74FFDC84F9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07531" y="819795"/>
            <a:ext cx="5143500" cy="389488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D7C8CDC-6235-4FAC-92A5-D8D5C117EFC7}"/>
              </a:ext>
            </a:extLst>
          </p:cNvPr>
          <p:cNvSpPr txBox="1"/>
          <p:nvPr/>
        </p:nvSpPr>
        <p:spPr>
          <a:xfrm>
            <a:off x="35496" y="843558"/>
            <a:ext cx="3105915" cy="954107"/>
          </a:xfrm>
          <a:prstGeom prst="rect">
            <a:avLst/>
          </a:prstGeom>
          <a:solidFill>
            <a:schemeClr val="tx2"/>
          </a:solidFill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C000"/>
                </a:solidFill>
              </a:rPr>
              <a:t>Cheap prepackaged</a:t>
            </a:r>
          </a:p>
          <a:p>
            <a:r>
              <a:rPr lang="en-US" sz="2800" b="1" dirty="0">
                <a:solidFill>
                  <a:srgbClr val="FFC000"/>
                </a:solidFill>
              </a:rPr>
              <a:t>Bark mix. </a:t>
            </a:r>
          </a:p>
        </p:txBody>
      </p:sp>
    </p:spTree>
    <p:extLst>
      <p:ext uri="{BB962C8B-B14F-4D97-AF65-F5344CB8AC3E}">
        <p14:creationId xmlns:p14="http://schemas.microsoft.com/office/powerpoint/2010/main" val="3726365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620"/>
            <a:ext cx="914400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b="1" dirty="0">
                <a:solidFill>
                  <a:srgbClr val="FFC000"/>
                </a:solidFill>
              </a:rPr>
              <a:t>MY POTTING MIX</a:t>
            </a:r>
          </a:p>
          <a:p>
            <a:pPr algn="ctr"/>
            <a:r>
              <a:rPr lang="en-AU" sz="4400" b="1" dirty="0">
                <a:solidFill>
                  <a:srgbClr val="FFC000"/>
                </a:solidFill>
              </a:rPr>
              <a:t>5 Parts Bark</a:t>
            </a:r>
          </a:p>
          <a:p>
            <a:pPr algn="ctr"/>
            <a:r>
              <a:rPr lang="en-AU" sz="4400" b="1" dirty="0">
                <a:solidFill>
                  <a:srgbClr val="FFC000"/>
                </a:solidFill>
              </a:rPr>
              <a:t>2 Parts Expanded Clay Balls</a:t>
            </a:r>
          </a:p>
          <a:p>
            <a:pPr algn="ctr"/>
            <a:r>
              <a:rPr lang="en-AU" sz="4400" b="1" dirty="0">
                <a:solidFill>
                  <a:srgbClr val="FFC000"/>
                </a:solidFill>
              </a:rPr>
              <a:t>2 Parts Scoria</a:t>
            </a:r>
          </a:p>
          <a:p>
            <a:pPr algn="ctr"/>
            <a:r>
              <a:rPr lang="en-AU" sz="4400" b="1" dirty="0">
                <a:solidFill>
                  <a:srgbClr val="FFC000"/>
                </a:solidFill>
              </a:rPr>
              <a:t>2 Parts Perlite</a:t>
            </a:r>
          </a:p>
          <a:p>
            <a:pPr algn="ctr"/>
            <a:r>
              <a:rPr lang="en-AU" sz="4400" b="1" dirty="0">
                <a:solidFill>
                  <a:srgbClr val="FFC000"/>
                </a:solidFill>
              </a:rPr>
              <a:t>1 Part Charcoal</a:t>
            </a:r>
          </a:p>
          <a:p>
            <a:pPr algn="ctr"/>
            <a:endParaRPr lang="en-AU" sz="4400" b="1" dirty="0">
              <a:solidFill>
                <a:srgbClr val="FFC000"/>
              </a:solidFill>
            </a:endParaRPr>
          </a:p>
          <a:p>
            <a:pPr algn="ctr"/>
            <a:endParaRPr lang="en-AU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4702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AAF6FE3-4E14-451A-9F99-EEA6E3148220}"/>
              </a:ext>
            </a:extLst>
          </p:cNvPr>
          <p:cNvSpPr txBox="1"/>
          <p:nvPr/>
        </p:nvSpPr>
        <p:spPr>
          <a:xfrm>
            <a:off x="0" y="339502"/>
            <a:ext cx="9144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C000"/>
                </a:solidFill>
              </a:rPr>
              <a:t>STERILISATION OF ALL CUTTING EQUIPMENT IS MOST IMPORTANT.</a:t>
            </a:r>
          </a:p>
          <a:p>
            <a:pPr algn="ctr"/>
            <a:endParaRPr lang="en-US" sz="4000" b="1" dirty="0">
              <a:solidFill>
                <a:srgbClr val="FFC000"/>
              </a:solidFill>
            </a:endParaRPr>
          </a:p>
          <a:p>
            <a:pPr algn="ctr"/>
            <a:r>
              <a:rPr lang="en-US" sz="4000" b="1" dirty="0">
                <a:solidFill>
                  <a:srgbClr val="FFC000"/>
                </a:solidFill>
              </a:rPr>
              <a:t>USE A SATURATED SOLOUTION OF TRISODIUM PHOSPHATE</a:t>
            </a:r>
          </a:p>
          <a:p>
            <a:pPr algn="ctr"/>
            <a:r>
              <a:rPr lang="en-US" sz="4000" b="1" dirty="0">
                <a:solidFill>
                  <a:srgbClr val="FFC000"/>
                </a:solidFill>
              </a:rPr>
              <a:t>TO STERILISE CUTTERS.</a:t>
            </a:r>
          </a:p>
        </p:txBody>
      </p:sp>
    </p:spTree>
    <p:extLst>
      <p:ext uri="{BB962C8B-B14F-4D97-AF65-F5344CB8AC3E}">
        <p14:creationId xmlns:p14="http://schemas.microsoft.com/office/powerpoint/2010/main" val="22810980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09"/>
            <a:ext cx="6236450" cy="35074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3723878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b="1" dirty="0">
                <a:solidFill>
                  <a:srgbClr val="FFC000"/>
                </a:solidFill>
              </a:rPr>
              <a:t>SEAL ALL CUTS WITH STERI-PRUNE USING A FRESH COTTON BUD ON EACH PLANT.</a:t>
            </a:r>
          </a:p>
        </p:txBody>
      </p:sp>
    </p:spTree>
    <p:extLst>
      <p:ext uri="{BB962C8B-B14F-4D97-AF65-F5344CB8AC3E}">
        <p14:creationId xmlns:p14="http://schemas.microsoft.com/office/powerpoint/2010/main" val="38253674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2753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200" b="1" dirty="0">
                <a:solidFill>
                  <a:srgbClr val="FFC000"/>
                </a:solidFill>
              </a:rPr>
              <a:t>SPRAY WHOLE OF PLANT WITH A MIXTURE OF:-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779662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b="1" dirty="0">
                <a:solidFill>
                  <a:srgbClr val="FFC000"/>
                </a:solidFill>
              </a:rPr>
              <a:t>5 </a:t>
            </a:r>
            <a:r>
              <a:rPr lang="en-AU" sz="4000" b="1" dirty="0" err="1">
                <a:solidFill>
                  <a:srgbClr val="FFC000"/>
                </a:solidFill>
              </a:rPr>
              <a:t>mls</a:t>
            </a:r>
            <a:r>
              <a:rPr lang="en-AU" sz="4000" b="1" dirty="0">
                <a:solidFill>
                  <a:srgbClr val="FFC000"/>
                </a:solidFill>
              </a:rPr>
              <a:t> of growth hormone</a:t>
            </a:r>
            <a:r>
              <a:rPr lang="en-AU" sz="4000" b="1">
                <a:solidFill>
                  <a:srgbClr val="FFC000"/>
                </a:solidFill>
              </a:rPr>
              <a:t>, 5 </a:t>
            </a:r>
            <a:r>
              <a:rPr lang="en-AU" sz="4000" b="1" dirty="0" err="1">
                <a:solidFill>
                  <a:srgbClr val="FFC000"/>
                </a:solidFill>
              </a:rPr>
              <a:t>mls</a:t>
            </a:r>
            <a:r>
              <a:rPr lang="en-AU" sz="4000" b="1" dirty="0">
                <a:solidFill>
                  <a:srgbClr val="FFC000"/>
                </a:solidFill>
              </a:rPr>
              <a:t> </a:t>
            </a:r>
            <a:r>
              <a:rPr lang="en-AU" sz="4000" b="1" dirty="0" err="1">
                <a:solidFill>
                  <a:srgbClr val="FFC000"/>
                </a:solidFill>
              </a:rPr>
              <a:t>Algenox</a:t>
            </a:r>
            <a:r>
              <a:rPr lang="en-AU" sz="4000" b="1" dirty="0">
                <a:solidFill>
                  <a:srgbClr val="FFC000"/>
                </a:solidFill>
              </a:rPr>
              <a:t>,  ¼ Aspro tablet per litre water,</a:t>
            </a:r>
          </a:p>
          <a:p>
            <a:pPr algn="ctr"/>
            <a:r>
              <a:rPr lang="en-AU" sz="4000" b="1" dirty="0">
                <a:solidFill>
                  <a:srgbClr val="FFC000"/>
                </a:solidFill>
              </a:rPr>
              <a:t>concentrating spray on the root system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378137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AU" sz="4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9808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late of food with a fork&#10;&#10;Description automatically generated">
            <a:extLst>
              <a:ext uri="{FF2B5EF4-FFF2-40B4-BE49-F238E27FC236}">
                <a16:creationId xmlns:a16="http://schemas.microsoft.com/office/drawing/2014/main" xmlns="" id="{F9B76B41-ADFE-4859-A0B8-8335B834CC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" r="3880" b="1"/>
          <a:stretch/>
        </p:blipFill>
        <p:spPr>
          <a:xfrm>
            <a:off x="20" y="961"/>
            <a:ext cx="9143980" cy="5142539"/>
          </a:xfrm>
          <a:prstGeom prst="rect">
            <a:avLst/>
          </a:prstGeom>
        </p:spPr>
      </p:pic>
      <p:pic>
        <p:nvPicPr>
          <p:cNvPr id="4" name="Picture 3" descr="A plate of food with a fork&#10;&#10;Description automatically generated">
            <a:extLst>
              <a:ext uri="{FF2B5EF4-FFF2-40B4-BE49-F238E27FC236}">
                <a16:creationId xmlns:a16="http://schemas.microsoft.com/office/drawing/2014/main" xmlns="" id="{ADE34EE3-0722-4D4D-B96E-D674FB1F5E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" r="3880" b="1"/>
          <a:stretch/>
        </p:blipFill>
        <p:spPr>
          <a:xfrm>
            <a:off x="1637" y="13266"/>
            <a:ext cx="9143980" cy="51425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33D0784-5B89-4A00-8DE8-EA7BC25ECB4F}"/>
              </a:ext>
            </a:extLst>
          </p:cNvPr>
          <p:cNvSpPr txBox="1"/>
          <p:nvPr/>
        </p:nvSpPr>
        <p:spPr>
          <a:xfrm>
            <a:off x="0" y="0"/>
            <a:ext cx="2267744" cy="1200329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</a:rPr>
              <a:t>FEEDING TIME</a:t>
            </a:r>
          </a:p>
        </p:txBody>
      </p:sp>
    </p:spTree>
    <p:extLst>
      <p:ext uri="{BB962C8B-B14F-4D97-AF65-F5344CB8AC3E}">
        <p14:creationId xmlns:p14="http://schemas.microsoft.com/office/powerpoint/2010/main" val="14422425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-9598"/>
            <a:ext cx="650216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48264" y="1851670"/>
            <a:ext cx="2016224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rgbClr val="FFC000"/>
                </a:solidFill>
              </a:rPr>
              <a:t>Velamen</a:t>
            </a:r>
            <a:r>
              <a:rPr lang="en-AU" dirty="0">
                <a:solidFill>
                  <a:srgbClr val="FFC000"/>
                </a:solidFill>
              </a:rPr>
              <a:t> </a:t>
            </a:r>
            <a:r>
              <a:rPr lang="en-AU" dirty="0" err="1">
                <a:solidFill>
                  <a:srgbClr val="FFC000"/>
                </a:solidFill>
              </a:rPr>
              <a:t>radicum</a:t>
            </a:r>
            <a:endParaRPr lang="en-AU" dirty="0">
              <a:solidFill>
                <a:srgbClr val="FFC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99964" y="915566"/>
            <a:ext cx="1428020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AU" b="1" dirty="0">
                <a:solidFill>
                  <a:srgbClr val="FFC000"/>
                </a:solidFill>
              </a:rPr>
              <a:t>Passage Calls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25409" y="2211710"/>
            <a:ext cx="806631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AU" b="1" dirty="0">
                <a:solidFill>
                  <a:srgbClr val="FFC000"/>
                </a:solidFill>
              </a:rPr>
              <a:t>Cortex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16016" y="3435846"/>
            <a:ext cx="1656184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rgbClr val="FFC000"/>
                </a:solidFill>
              </a:rPr>
              <a:t>Passage cells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40493" y="3651870"/>
            <a:ext cx="1411427" cy="70788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sz="2000" b="1" dirty="0">
                <a:solidFill>
                  <a:srgbClr val="FFC000"/>
                </a:solidFill>
              </a:rPr>
              <a:t>Vascular Tissue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496" y="915566"/>
            <a:ext cx="2422138" cy="83099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AU" sz="2400" b="1" dirty="0">
                <a:solidFill>
                  <a:srgbClr val="FFC000"/>
                </a:solidFill>
              </a:rPr>
              <a:t>Microscopic View</a:t>
            </a:r>
          </a:p>
          <a:p>
            <a:r>
              <a:rPr lang="en-AU" sz="2400" b="1" dirty="0">
                <a:solidFill>
                  <a:srgbClr val="FFC000"/>
                </a:solidFill>
              </a:rPr>
              <a:t>Orchid root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2396376"/>
            <a:ext cx="25557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Picture credit “ Zotz G &amp; Winkler U. 2013. Aerial roots of epiphytic orchids: The </a:t>
            </a:r>
            <a:r>
              <a:rPr lang="en-AU" i="1" dirty="0"/>
              <a:t>velamen </a:t>
            </a:r>
            <a:r>
              <a:rPr lang="en-AU" i="1" dirty="0" err="1"/>
              <a:t>radicum</a:t>
            </a:r>
            <a:r>
              <a:rPr lang="en-AU" dirty="0"/>
              <a:t> and its role in water and nutrient uptake. </a:t>
            </a:r>
            <a:r>
              <a:rPr lang="en-AU" i="1" dirty="0" err="1"/>
              <a:t>Oecologia</a:t>
            </a:r>
            <a:r>
              <a:rPr lang="en-AU" dirty="0"/>
              <a:t> 171: 733-741”</a:t>
            </a:r>
          </a:p>
        </p:txBody>
      </p:sp>
    </p:spTree>
    <p:extLst>
      <p:ext uri="{BB962C8B-B14F-4D97-AF65-F5344CB8AC3E}">
        <p14:creationId xmlns:p14="http://schemas.microsoft.com/office/powerpoint/2010/main" val="3723260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itting, table, cat, person&#10;&#10;Description automatically generated">
            <a:extLst>
              <a:ext uri="{FF2B5EF4-FFF2-40B4-BE49-F238E27FC236}">
                <a16:creationId xmlns:a16="http://schemas.microsoft.com/office/drawing/2014/main" xmlns="" id="{6DC127D5-6C25-4EBB-81E2-CAAE78CC70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34" b="1445"/>
          <a:stretch/>
        </p:blipFill>
        <p:spPr>
          <a:xfrm>
            <a:off x="482600" y="482600"/>
            <a:ext cx="8178799" cy="41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174100"/>
      </p:ext>
    </p:extLst>
  </p:cSld>
  <p:clrMapOvr>
    <a:masterClrMapping/>
  </p:clrMapOvr>
  <p:transition spd="slow">
    <p:randomBar dir="vert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623" y="0"/>
            <a:ext cx="5773857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496" y="1635646"/>
            <a:ext cx="3194336" cy="107721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AU" sz="3200" b="1" dirty="0">
                <a:solidFill>
                  <a:srgbClr val="FFC000"/>
                </a:solidFill>
              </a:rPr>
              <a:t>View of excellent </a:t>
            </a:r>
          </a:p>
          <a:p>
            <a:r>
              <a:rPr lang="en-AU" sz="3200" b="1" dirty="0">
                <a:solidFill>
                  <a:srgbClr val="FFC000"/>
                </a:solidFill>
              </a:rPr>
              <a:t>root growth</a:t>
            </a:r>
          </a:p>
        </p:txBody>
      </p:sp>
    </p:spTree>
    <p:extLst>
      <p:ext uri="{BB962C8B-B14F-4D97-AF65-F5344CB8AC3E}">
        <p14:creationId xmlns:p14="http://schemas.microsoft.com/office/powerpoint/2010/main" val="14597320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912" y="100012"/>
            <a:ext cx="6324600" cy="49434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635646"/>
            <a:ext cx="2843808" cy="193899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FFC000"/>
                </a:solidFill>
              </a:rPr>
              <a:t>Very poor example of root growth,</a:t>
            </a:r>
          </a:p>
          <a:p>
            <a:r>
              <a:rPr lang="en-AU" sz="2400" b="1" dirty="0">
                <a:solidFill>
                  <a:srgbClr val="FFC000"/>
                </a:solidFill>
              </a:rPr>
              <a:t>caused by an excess of water and fertiliser</a:t>
            </a:r>
          </a:p>
        </p:txBody>
      </p:sp>
    </p:spTree>
    <p:extLst>
      <p:ext uri="{BB962C8B-B14F-4D97-AF65-F5344CB8AC3E}">
        <p14:creationId xmlns:p14="http://schemas.microsoft.com/office/powerpoint/2010/main" val="16414832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440814"/>
            <a:ext cx="8268238" cy="414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0988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96" y="0"/>
            <a:ext cx="775741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5829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62" y="0"/>
            <a:ext cx="7765676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67744" y="195486"/>
            <a:ext cx="5040560" cy="64633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3600" b="1" dirty="0">
                <a:solidFill>
                  <a:srgbClr val="FFC000"/>
                </a:solidFill>
              </a:rPr>
              <a:t>Chemical Fertilisers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56176" y="1851670"/>
            <a:ext cx="46019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AU" b="1" dirty="0"/>
              <a:t>Fe.</a:t>
            </a:r>
          </a:p>
        </p:txBody>
      </p:sp>
    </p:spTree>
    <p:extLst>
      <p:ext uri="{BB962C8B-B14F-4D97-AF65-F5344CB8AC3E}">
        <p14:creationId xmlns:p14="http://schemas.microsoft.com/office/powerpoint/2010/main" val="37781310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62" y="0"/>
            <a:ext cx="7765676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699542"/>
            <a:ext cx="27083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dirty="0">
                <a:solidFill>
                  <a:srgbClr val="FFC000"/>
                </a:solidFill>
              </a:rPr>
              <a:t>100gms per litre BENZALKONIUM</a:t>
            </a:r>
          </a:p>
          <a:p>
            <a:r>
              <a:rPr lang="en-AU" sz="2800" b="1" dirty="0">
                <a:solidFill>
                  <a:srgbClr val="FFC000"/>
                </a:solidFill>
              </a:rPr>
              <a:t>CHLORIDE</a:t>
            </a:r>
          </a:p>
        </p:txBody>
      </p:sp>
    </p:spTree>
    <p:extLst>
      <p:ext uri="{BB962C8B-B14F-4D97-AF65-F5344CB8AC3E}">
        <p14:creationId xmlns:p14="http://schemas.microsoft.com/office/powerpoint/2010/main" val="39607967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16" y="0"/>
            <a:ext cx="7764967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65986"/>
            <a:ext cx="2736304" cy="156966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sz="4800" b="1" dirty="0">
                <a:solidFill>
                  <a:srgbClr val="FFC000"/>
                </a:solidFill>
              </a:rPr>
              <a:t>Organic Fertilisers </a:t>
            </a:r>
          </a:p>
        </p:txBody>
      </p:sp>
    </p:spTree>
    <p:extLst>
      <p:ext uri="{BB962C8B-B14F-4D97-AF65-F5344CB8AC3E}">
        <p14:creationId xmlns:p14="http://schemas.microsoft.com/office/powerpoint/2010/main" val="9253844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496" y="771550"/>
            <a:ext cx="1964754" cy="107721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AU" sz="3200" b="1" dirty="0"/>
              <a:t>Growth Hormone</a:t>
            </a:r>
          </a:p>
        </p:txBody>
      </p:sp>
    </p:spTree>
    <p:extLst>
      <p:ext uri="{BB962C8B-B14F-4D97-AF65-F5344CB8AC3E}">
        <p14:creationId xmlns:p14="http://schemas.microsoft.com/office/powerpoint/2010/main" val="6109306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9C8CA3B-2DA4-4977-8D33-2D8A47E3D096}"/>
              </a:ext>
            </a:extLst>
          </p:cNvPr>
          <p:cNvSpPr txBox="1"/>
          <p:nvPr/>
        </p:nvSpPr>
        <p:spPr>
          <a:xfrm>
            <a:off x="3347864" y="-164554"/>
            <a:ext cx="2880320" cy="1200329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</a:rPr>
              <a:t>ASPRO</a:t>
            </a:r>
          </a:p>
        </p:txBody>
      </p:sp>
      <p:pic>
        <p:nvPicPr>
          <p:cNvPr id="4" name="Picture 3" descr="A picture containing accessory&#10;&#10;Description automatically generated">
            <a:extLst>
              <a:ext uri="{FF2B5EF4-FFF2-40B4-BE49-F238E27FC236}">
                <a16:creationId xmlns:a16="http://schemas.microsoft.com/office/drawing/2014/main" xmlns="" id="{086E3C20-5E55-46E6-B20F-AA483C620A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987574"/>
            <a:ext cx="4155926" cy="41559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CD5DEF1-89D9-4E26-9C31-304986B19FE5}"/>
              </a:ext>
            </a:extLst>
          </p:cNvPr>
          <p:cNvSpPr txBox="1"/>
          <p:nvPr/>
        </p:nvSpPr>
        <p:spPr>
          <a:xfrm>
            <a:off x="0" y="1707654"/>
            <a:ext cx="2555776" cy="107721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</a:rPr>
              <a:t>ONE TABLET TO 4 LITRES</a:t>
            </a:r>
          </a:p>
        </p:txBody>
      </p:sp>
    </p:spTree>
    <p:extLst>
      <p:ext uri="{BB962C8B-B14F-4D97-AF65-F5344CB8AC3E}">
        <p14:creationId xmlns:p14="http://schemas.microsoft.com/office/powerpoint/2010/main" val="5658862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3EEC675-9E87-4308-AEA3-5D17BED4913B}"/>
              </a:ext>
            </a:extLst>
          </p:cNvPr>
          <p:cNvSpPr txBox="1"/>
          <p:nvPr/>
        </p:nvSpPr>
        <p:spPr>
          <a:xfrm>
            <a:off x="0" y="1647840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FF00"/>
                </a:solidFill>
              </a:rPr>
              <a:t>HOW OFTEN SHOULD I FERTILISE?</a:t>
            </a:r>
          </a:p>
        </p:txBody>
      </p:sp>
    </p:spTree>
    <p:extLst>
      <p:ext uri="{BB962C8B-B14F-4D97-AF65-F5344CB8AC3E}">
        <p14:creationId xmlns:p14="http://schemas.microsoft.com/office/powerpoint/2010/main" val="2322331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tree in a forest&#10;&#10;Description automatically generated">
            <a:extLst>
              <a:ext uri="{FF2B5EF4-FFF2-40B4-BE49-F238E27FC236}">
                <a16:creationId xmlns:a16="http://schemas.microsoft.com/office/drawing/2014/main" xmlns="" id="{707AAE85-AE2E-4724-8D24-66C7AED8E6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86" r="1" b="1717"/>
          <a:stretch/>
        </p:blipFill>
        <p:spPr>
          <a:xfrm>
            <a:off x="147637" y="130138"/>
            <a:ext cx="8848725" cy="488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8527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CFAD860-C947-4901-A3C3-206570103966}"/>
              </a:ext>
            </a:extLst>
          </p:cNvPr>
          <p:cNvSpPr txBox="1"/>
          <p:nvPr/>
        </p:nvSpPr>
        <p:spPr>
          <a:xfrm>
            <a:off x="0" y="185167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FF00"/>
                </a:solidFill>
              </a:rPr>
              <a:t>EVERY TIME I WATER</a:t>
            </a:r>
          </a:p>
        </p:txBody>
      </p:sp>
    </p:spTree>
    <p:extLst>
      <p:ext uri="{BB962C8B-B14F-4D97-AF65-F5344CB8AC3E}">
        <p14:creationId xmlns:p14="http://schemas.microsoft.com/office/powerpoint/2010/main" val="27595843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0B3C95F-DCEB-4817-9EBE-23706ABE9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326" y="0"/>
            <a:ext cx="822334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495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20538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400" b="1" dirty="0">
                <a:solidFill>
                  <a:srgbClr val="FFC000"/>
                </a:solidFill>
              </a:rPr>
              <a:t>WHAT IS </a:t>
            </a:r>
            <a:r>
              <a:rPr lang="en-AU" sz="6000" b="1" dirty="0">
                <a:solidFill>
                  <a:srgbClr val="FFC000"/>
                </a:solidFill>
              </a:rPr>
              <a:t>PH?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845294"/>
            <a:ext cx="9144000" cy="446276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4000" b="1" dirty="0">
                <a:solidFill>
                  <a:srgbClr val="FFC000"/>
                </a:solidFill>
              </a:rPr>
              <a:t>PH IS A MEASUREMENT WHICH DETERMINES THE AMOUNT OF HYDROGEN IONS IN A LIQUID,</a:t>
            </a:r>
          </a:p>
          <a:p>
            <a:pPr algn="ctr"/>
            <a:r>
              <a:rPr lang="en-AU" sz="4000" b="1" dirty="0">
                <a:solidFill>
                  <a:srgbClr val="FFC000"/>
                </a:solidFill>
              </a:rPr>
              <a:t> ON A SCALE OF ZERO AND 14</a:t>
            </a:r>
          </a:p>
          <a:p>
            <a:pPr algn="ctr"/>
            <a:r>
              <a:rPr lang="en-AU" sz="4400" b="1" dirty="0">
                <a:solidFill>
                  <a:srgbClr val="FFC000"/>
                </a:solidFill>
              </a:rPr>
              <a:t>with</a:t>
            </a:r>
            <a:r>
              <a:rPr lang="en-AU" sz="4000" b="1" dirty="0">
                <a:solidFill>
                  <a:srgbClr val="FFC000"/>
                </a:solidFill>
              </a:rPr>
              <a:t> 7 being  PURE water or neutral</a:t>
            </a:r>
          </a:p>
          <a:p>
            <a:pPr algn="ctr"/>
            <a:r>
              <a:rPr lang="en-AU" sz="4000" b="1" dirty="0">
                <a:solidFill>
                  <a:srgbClr val="FFC000"/>
                </a:solidFill>
              </a:rPr>
              <a:t>below 7 being acidic</a:t>
            </a:r>
          </a:p>
          <a:p>
            <a:pPr algn="ctr"/>
            <a:r>
              <a:rPr lang="en-AU" sz="4000" b="1" dirty="0">
                <a:solidFill>
                  <a:srgbClr val="FFC000"/>
                </a:solidFill>
              </a:rPr>
              <a:t>above 7 being basic (alkaline)  </a:t>
            </a:r>
          </a:p>
        </p:txBody>
      </p:sp>
    </p:spTree>
    <p:extLst>
      <p:ext uri="{BB962C8B-B14F-4D97-AF65-F5344CB8AC3E}">
        <p14:creationId xmlns:p14="http://schemas.microsoft.com/office/powerpoint/2010/main" val="356624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7138"/>
            <a:ext cx="91440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b="1" dirty="0">
                <a:solidFill>
                  <a:srgbClr val="FFC000"/>
                </a:solidFill>
              </a:rPr>
              <a:t>ALL LIFE ON EARTH IS CARBON BASED</a:t>
            </a:r>
          </a:p>
          <a:p>
            <a:pPr algn="ctr"/>
            <a:r>
              <a:rPr lang="en-AU" sz="4400" b="1" dirty="0">
                <a:solidFill>
                  <a:srgbClr val="FFC000"/>
                </a:solidFill>
              </a:rPr>
              <a:t>BOTH ANIMALS AND PLANTS NEED  ACIDIC BASED FLUIDS TO ALLOW UPTAKE OF NUTRIENTS TO THE VASCULAR SYSTEM</a:t>
            </a:r>
          </a:p>
          <a:p>
            <a:pPr algn="ctr"/>
            <a:r>
              <a:rPr lang="en-AU" sz="4400" b="1" dirty="0">
                <a:solidFill>
                  <a:srgbClr val="FFC000"/>
                </a:solidFill>
              </a:rPr>
              <a:t>Human stomach acid has a PH of 1 Hydrochloric Acid has a PH of 1.2</a:t>
            </a:r>
          </a:p>
          <a:p>
            <a:pPr algn="ctr"/>
            <a:r>
              <a:rPr lang="en-AU" sz="900" dirty="0">
                <a:latin typeface="Arial"/>
                <a:ea typeface="Times New Roman"/>
              </a:rPr>
              <a:t> </a:t>
            </a:r>
            <a:endParaRPr lang="en-AU" sz="4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8618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39502"/>
            <a:ext cx="91440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200" b="1" dirty="0">
                <a:solidFill>
                  <a:srgbClr val="FFC000"/>
                </a:solidFill>
              </a:rPr>
              <a:t>FOR MOST ORCHIDS TO OBTAIN</a:t>
            </a:r>
          </a:p>
          <a:p>
            <a:pPr algn="ctr"/>
            <a:r>
              <a:rPr lang="en-AU" sz="3200" b="1" dirty="0">
                <a:solidFill>
                  <a:srgbClr val="FFC000"/>
                </a:solidFill>
              </a:rPr>
              <a:t> THE MAXIMUM  UPTAKE OF THE AVAILABLE ELEMENTS FROM THE FERTILISER, THE PH OF THE FERTILISER SOLUTION SHOULD BE IN THE RANGE OF </a:t>
            </a:r>
            <a:r>
              <a:rPr lang="en-AU" sz="7200" b="1" dirty="0">
                <a:solidFill>
                  <a:srgbClr val="FFC000"/>
                </a:solidFill>
              </a:rPr>
              <a:t>5.8 TO 6.5</a:t>
            </a:r>
            <a:endParaRPr lang="en-AU" sz="7200" dirty="0"/>
          </a:p>
          <a:p>
            <a:pPr algn="ctr"/>
            <a:r>
              <a:rPr lang="en-AU" sz="7200" b="1" dirty="0">
                <a:solidFill>
                  <a:srgbClr val="FFC000"/>
                </a:solidFill>
              </a:rPr>
              <a:t> </a:t>
            </a:r>
            <a:endParaRPr lang="en-AU" sz="3200" b="1" dirty="0">
              <a:solidFill>
                <a:srgbClr val="FFC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357986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b="1" dirty="0">
                <a:solidFill>
                  <a:srgbClr val="FFC000"/>
                </a:solidFill>
              </a:rPr>
              <a:t>TEST THE PH OF THE SOLUTION AFTER</a:t>
            </a:r>
          </a:p>
          <a:p>
            <a:pPr algn="ctr"/>
            <a:r>
              <a:rPr lang="en-AU" sz="4400" b="1" dirty="0">
                <a:solidFill>
                  <a:srgbClr val="FFC000"/>
                </a:solidFill>
              </a:rPr>
              <a:t> THE MIX HAS BEEN COMPLETED</a:t>
            </a:r>
            <a:r>
              <a:rPr lang="en-AU" sz="3200" dirty="0">
                <a:solidFill>
                  <a:srgbClr val="FFC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806509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008" y="-20538"/>
            <a:ext cx="903649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b="1" dirty="0">
                <a:solidFill>
                  <a:srgbClr val="FFC000"/>
                </a:solidFill>
              </a:rPr>
              <a:t>TOWNSVILLE WATER SUPPLY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AU" sz="3600" b="1" dirty="0">
                <a:solidFill>
                  <a:srgbClr val="FFC000"/>
                </a:solidFill>
              </a:rPr>
              <a:t>Most homes have Copper pipes. To save the pipes from corroding and making it necessary to replace them. 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AU" sz="3600" b="1" dirty="0">
                <a:solidFill>
                  <a:srgbClr val="FFC000"/>
                </a:solidFill>
              </a:rPr>
              <a:t>Council controls the acidity of the water supply by increasing its alkalinity. (This is a practice of all Councils)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AU" sz="3600" b="1" dirty="0">
                <a:solidFill>
                  <a:srgbClr val="FFC000"/>
                </a:solidFill>
              </a:rPr>
              <a:t>To provide safe drinking water Council also adds Chlorine to the water supply.  </a:t>
            </a:r>
          </a:p>
        </p:txBody>
      </p:sp>
    </p:spTree>
    <p:extLst>
      <p:ext uri="{BB962C8B-B14F-4D97-AF65-F5344CB8AC3E}">
        <p14:creationId xmlns:p14="http://schemas.microsoft.com/office/powerpoint/2010/main" val="29591008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090341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dirty="0">
                <a:solidFill>
                  <a:srgbClr val="FFC000"/>
                </a:solidFill>
              </a:rPr>
              <a:t>WHAT IS THE SOLUTION ?</a:t>
            </a:r>
          </a:p>
        </p:txBody>
      </p:sp>
    </p:spTree>
    <p:extLst>
      <p:ext uri="{BB962C8B-B14F-4D97-AF65-F5344CB8AC3E}">
        <p14:creationId xmlns:p14="http://schemas.microsoft.com/office/powerpoint/2010/main" val="35851385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538"/>
            <a:ext cx="9036496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923678"/>
            <a:ext cx="2173395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AU" sz="3200" dirty="0">
                <a:solidFill>
                  <a:srgbClr val="FFC000"/>
                </a:solidFill>
              </a:rPr>
              <a:t>PH </a:t>
            </a:r>
            <a:r>
              <a:rPr lang="en-AU" sz="3200" b="1" dirty="0">
                <a:solidFill>
                  <a:srgbClr val="FFC000"/>
                </a:solidFill>
              </a:rPr>
              <a:t>Meter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36296" y="483518"/>
            <a:ext cx="1728192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FFC000"/>
                </a:solidFill>
              </a:rPr>
              <a:t>EC Meter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1720" y="267494"/>
            <a:ext cx="2088232" cy="107721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FFC000"/>
                </a:solidFill>
              </a:rPr>
              <a:t>Phosphoric Acid</a:t>
            </a:r>
          </a:p>
        </p:txBody>
      </p:sp>
    </p:spTree>
    <p:extLst>
      <p:ext uri="{BB962C8B-B14F-4D97-AF65-F5344CB8AC3E}">
        <p14:creationId xmlns:p14="http://schemas.microsoft.com/office/powerpoint/2010/main" val="325114849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6742"/>
            <a:ext cx="9144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b="1" u="sng" dirty="0">
                <a:solidFill>
                  <a:srgbClr val="FFC000"/>
                </a:solidFill>
              </a:rPr>
              <a:t>IMPORTANCE OF CALCIUM NITRATE </a:t>
            </a:r>
          </a:p>
          <a:p>
            <a:pPr algn="ctr"/>
            <a:r>
              <a:rPr lang="en-AU" sz="4000" b="1" u="sng" dirty="0">
                <a:solidFill>
                  <a:srgbClr val="FFC000"/>
                </a:solidFill>
              </a:rPr>
              <a:t>Ca(NO3)2</a:t>
            </a:r>
          </a:p>
          <a:p>
            <a:pPr algn="ctr"/>
            <a:r>
              <a:rPr lang="en-AU" sz="4000" b="1" dirty="0">
                <a:solidFill>
                  <a:srgbClr val="FFC000"/>
                </a:solidFill>
              </a:rPr>
              <a:t>Ca is alkaline. Nitrogen oxide (NO3)2 consisting of 19 - 22 % nitrogen,</a:t>
            </a:r>
          </a:p>
          <a:p>
            <a:pPr algn="ctr"/>
            <a:r>
              <a:rPr lang="en-AU" sz="4000" b="1" dirty="0">
                <a:solidFill>
                  <a:srgbClr val="FFC000"/>
                </a:solidFill>
              </a:rPr>
              <a:t> reduces the acidity of potting mix and provides additional nitrogen to counteract nitrogen loss in the decomposition of the bark.</a:t>
            </a:r>
          </a:p>
        </p:txBody>
      </p:sp>
    </p:spTree>
    <p:extLst>
      <p:ext uri="{BB962C8B-B14F-4D97-AF65-F5344CB8AC3E}">
        <p14:creationId xmlns:p14="http://schemas.microsoft.com/office/powerpoint/2010/main" val="29567433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83518"/>
            <a:ext cx="9144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b="1" dirty="0">
                <a:solidFill>
                  <a:srgbClr val="FFC000"/>
                </a:solidFill>
              </a:rPr>
              <a:t>Epsom Salts</a:t>
            </a:r>
          </a:p>
          <a:p>
            <a:pPr algn="ctr"/>
            <a:r>
              <a:rPr lang="en-AU" sz="3600" b="1" dirty="0">
                <a:solidFill>
                  <a:srgbClr val="FFC000"/>
                </a:solidFill>
              </a:rPr>
              <a:t>Magnesium Sulphate MgSO4 7H2O</a:t>
            </a:r>
          </a:p>
          <a:p>
            <a:pPr algn="ctr"/>
            <a:r>
              <a:rPr lang="en-AU" sz="3600" b="1" dirty="0">
                <a:solidFill>
                  <a:srgbClr val="FFC000"/>
                </a:solidFill>
              </a:rPr>
              <a:t>(</a:t>
            </a:r>
            <a:r>
              <a:rPr lang="en-AU" sz="3600" b="1" dirty="0" err="1">
                <a:solidFill>
                  <a:srgbClr val="FFC000"/>
                </a:solidFill>
              </a:rPr>
              <a:t>heptahydrate</a:t>
            </a:r>
            <a:r>
              <a:rPr lang="en-AU" sz="3600" b="1" dirty="0">
                <a:solidFill>
                  <a:srgbClr val="FFC000"/>
                </a:solidFill>
              </a:rPr>
              <a:t>)</a:t>
            </a:r>
          </a:p>
          <a:p>
            <a:pPr algn="ctr"/>
            <a:r>
              <a:rPr lang="en-AU" sz="3600" b="1" dirty="0">
                <a:solidFill>
                  <a:srgbClr val="FFC000"/>
                </a:solidFill>
              </a:rPr>
              <a:t>is a soluble form of Magnesium which promotes healthy vegetable growth and aids  increasing flower count.</a:t>
            </a:r>
          </a:p>
          <a:p>
            <a:pPr algn="ctr"/>
            <a:r>
              <a:rPr lang="en-AU" sz="3600" b="1" u="sng" dirty="0">
                <a:solidFill>
                  <a:srgbClr val="FFC000"/>
                </a:solidFill>
              </a:rPr>
              <a:t>NOTE: </a:t>
            </a:r>
            <a:r>
              <a:rPr lang="en-AU" sz="3600" b="1" dirty="0">
                <a:solidFill>
                  <a:srgbClr val="FFC000"/>
                </a:solidFill>
              </a:rPr>
              <a:t>like all good things do not overuse. </a:t>
            </a:r>
          </a:p>
        </p:txBody>
      </p:sp>
    </p:spTree>
    <p:extLst>
      <p:ext uri="{BB962C8B-B14F-4D97-AF65-F5344CB8AC3E}">
        <p14:creationId xmlns:p14="http://schemas.microsoft.com/office/powerpoint/2010/main" val="4173206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tree next to a body of water&#10;&#10;Description automatically generated">
            <a:extLst>
              <a:ext uri="{FF2B5EF4-FFF2-40B4-BE49-F238E27FC236}">
                <a16:creationId xmlns:a16="http://schemas.microsoft.com/office/drawing/2014/main" xmlns="" id="{937E969D-E74E-45C6-AFDD-88CBC5B176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7303"/>
          <a:stretch/>
        </p:blipFill>
        <p:spPr>
          <a:xfrm>
            <a:off x="147637" y="130138"/>
            <a:ext cx="8848725" cy="488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16558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0" y="-1254"/>
            <a:ext cx="9001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4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herd of zebra standing on top of a dry grass field&#10;&#10;Description automatically generated">
            <a:extLst>
              <a:ext uri="{FF2B5EF4-FFF2-40B4-BE49-F238E27FC236}">
                <a16:creationId xmlns:a16="http://schemas.microsoft.com/office/drawing/2014/main" xmlns="" id="{EEF49E36-E567-4FCF-8A57-F59981BF70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020" y="0"/>
            <a:ext cx="6542484" cy="54520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F4F6587-4BAD-4474-B649-2970E80F0200}"/>
              </a:ext>
            </a:extLst>
          </p:cNvPr>
          <p:cNvSpPr txBox="1"/>
          <p:nvPr/>
        </p:nvSpPr>
        <p:spPr>
          <a:xfrm>
            <a:off x="0" y="699542"/>
            <a:ext cx="2566020" cy="156966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C000"/>
                </a:solidFill>
              </a:rPr>
              <a:t>When we should have this</a:t>
            </a:r>
          </a:p>
        </p:txBody>
      </p:sp>
    </p:spTree>
    <p:extLst>
      <p:ext uri="{BB962C8B-B14F-4D97-AF65-F5344CB8AC3E}">
        <p14:creationId xmlns:p14="http://schemas.microsoft.com/office/powerpoint/2010/main" val="4121637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56894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6000" b="1" dirty="0">
                <a:solidFill>
                  <a:srgbClr val="FFC000"/>
                </a:solidFill>
              </a:rPr>
              <a:t>MOST IMPORTANT TIME OF THE YEAR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3696583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8000" b="1" dirty="0">
                <a:solidFill>
                  <a:srgbClr val="FFC000"/>
                </a:solidFill>
              </a:rPr>
              <a:t>“POTTING SEASON”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-236562"/>
            <a:ext cx="91440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600" b="1" dirty="0">
                <a:solidFill>
                  <a:srgbClr val="FFC000"/>
                </a:solidFill>
              </a:rPr>
              <a:t>NOW 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1591963-46C7-442A-A9A1-A8ABE53D1B00}"/>
              </a:ext>
            </a:extLst>
          </p:cNvPr>
          <p:cNvSpPr txBox="1"/>
          <p:nvPr/>
        </p:nvSpPr>
        <p:spPr>
          <a:xfrm>
            <a:off x="7956376" y="1131590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C000"/>
                </a:solidFill>
              </a:rPr>
              <a:t>THE</a:t>
            </a:r>
          </a:p>
        </p:txBody>
      </p:sp>
    </p:spTree>
    <p:extLst>
      <p:ext uri="{BB962C8B-B14F-4D97-AF65-F5344CB8AC3E}">
        <p14:creationId xmlns:p14="http://schemas.microsoft.com/office/powerpoint/2010/main" val="9945143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836" y="0"/>
            <a:ext cx="7765676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67494"/>
            <a:ext cx="2915816" cy="1200329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FFC000"/>
                </a:solidFill>
              </a:rPr>
              <a:t>New Roots </a:t>
            </a:r>
          </a:p>
          <a:p>
            <a:r>
              <a:rPr lang="en-AU" sz="3600" b="1" dirty="0">
                <a:solidFill>
                  <a:srgbClr val="FFC000"/>
                </a:solidFill>
              </a:rPr>
              <a:t>3 to 4 cm</a:t>
            </a:r>
          </a:p>
        </p:txBody>
      </p:sp>
    </p:spTree>
    <p:extLst>
      <p:ext uri="{BB962C8B-B14F-4D97-AF65-F5344CB8AC3E}">
        <p14:creationId xmlns:p14="http://schemas.microsoft.com/office/powerpoint/2010/main" val="1261922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860" y="0"/>
            <a:ext cx="7765676" cy="51435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1995686"/>
            <a:ext cx="2627784" cy="70788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sz="4000" b="1" dirty="0">
                <a:solidFill>
                  <a:srgbClr val="FFC000"/>
                </a:solidFill>
              </a:rPr>
              <a:t>Uni- Foliate</a:t>
            </a:r>
          </a:p>
        </p:txBody>
      </p:sp>
    </p:spTree>
    <p:extLst>
      <p:ext uri="{BB962C8B-B14F-4D97-AF65-F5344CB8AC3E}">
        <p14:creationId xmlns:p14="http://schemas.microsoft.com/office/powerpoint/2010/main" val="604138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3247</TotalTime>
  <Words>800</Words>
  <Application>Microsoft Office PowerPoint</Application>
  <PresentationFormat>On-screen Show (16:9)</PresentationFormat>
  <Paragraphs>124</Paragraphs>
  <Slides>50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Office Theme</vt:lpstr>
      <vt:lpstr>Fertilisers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Fertilisers</dc:title>
  <dc:creator>Reg Dix</dc:creator>
  <cp:lastModifiedBy>Reg</cp:lastModifiedBy>
  <cp:revision>15</cp:revision>
  <dcterms:created xsi:type="dcterms:W3CDTF">2020-08-21T09:27:16Z</dcterms:created>
  <dcterms:modified xsi:type="dcterms:W3CDTF">2020-11-07T21:02:00Z</dcterms:modified>
</cp:coreProperties>
</file>